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21"/>
  </p:notesMasterIdLst>
  <p:handoutMasterIdLst>
    <p:handoutMasterId r:id="rId22"/>
  </p:handoutMasterIdLst>
  <p:sldIdLst>
    <p:sldId id="293" r:id="rId2"/>
    <p:sldId id="294" r:id="rId3"/>
    <p:sldId id="297" r:id="rId4"/>
    <p:sldId id="309" r:id="rId5"/>
    <p:sldId id="299" r:id="rId6"/>
    <p:sldId id="296" r:id="rId7"/>
    <p:sldId id="298" r:id="rId8"/>
    <p:sldId id="301" r:id="rId9"/>
    <p:sldId id="300" r:id="rId10"/>
    <p:sldId id="303" r:id="rId11"/>
    <p:sldId id="302" r:id="rId12"/>
    <p:sldId id="304" r:id="rId13"/>
    <p:sldId id="306" r:id="rId14"/>
    <p:sldId id="307" r:id="rId15"/>
    <p:sldId id="308" r:id="rId16"/>
    <p:sldId id="310" r:id="rId17"/>
    <p:sldId id="305" r:id="rId18"/>
    <p:sldId id="311" r:id="rId19"/>
    <p:sldId id="312" r:id="rId20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FF"/>
    <a:srgbClr val="616365"/>
    <a:srgbClr val="02102A"/>
    <a:srgbClr val="052150"/>
    <a:srgbClr val="032251"/>
    <a:srgbClr val="03204C"/>
    <a:srgbClr val="02122A"/>
    <a:srgbClr val="616166"/>
    <a:srgbClr val="5E9C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5" autoAdjust="0"/>
    <p:restoredTop sz="86449" autoAdjust="0"/>
  </p:normalViewPr>
  <p:slideViewPr>
    <p:cSldViewPr snapToGrid="0">
      <p:cViewPr varScale="1">
        <p:scale>
          <a:sx n="79" d="100"/>
          <a:sy n="79" d="100"/>
        </p:scale>
        <p:origin x="120" y="5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0" d="100"/>
          <a:sy n="150" d="100"/>
        </p:scale>
        <p:origin x="6720" y="1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D2BA2-F4CF-4E48-A6D9-6D48925772B1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99539-F269-B64D-B583-3588045FC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72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01791-AF4A-434F-A100-3EAE938867AD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8BAFF-ADEB-4744-BC7F-43E9D31D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4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8BAFF-ADEB-4744-BC7F-43E9D31D40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13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08EFC93-6169-C64D-BCB7-98D1B91389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5AD7F7-4606-5244-9BED-0E5930FFE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32" y="3661485"/>
            <a:ext cx="11024168" cy="421525"/>
          </a:xfrm>
        </p:spPr>
        <p:txBody>
          <a:bodyPr lIns="0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76232" y="4083010"/>
            <a:ext cx="11024168" cy="314847"/>
          </a:xfrm>
        </p:spPr>
        <p:txBody>
          <a:bodyPr lIns="0">
            <a:norm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Professional Title, Branch or Division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76232" y="4397857"/>
            <a:ext cx="11024168" cy="314847"/>
          </a:xfr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71" y="1065928"/>
            <a:ext cx="11039858" cy="2414177"/>
          </a:xfrm>
        </p:spPr>
        <p:txBody>
          <a:bodyPr lIns="0" anchor="b" anchorCtr="0">
            <a:normAutofit/>
          </a:bodyPr>
          <a:lstStyle>
            <a:lvl1pPr>
              <a:defRPr sz="5867" b="1">
                <a:ln>
                  <a:noFill/>
                </a:ln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Talk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1" y="5604370"/>
            <a:ext cx="900103" cy="9043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12" y="5844456"/>
            <a:ext cx="2157819" cy="4506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71" y="5700983"/>
            <a:ext cx="1530351" cy="7112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71" y="1839870"/>
            <a:ext cx="11039857" cy="1604433"/>
          </a:xfrm>
        </p:spPr>
        <p:txBody>
          <a:bodyPr lIns="0" anchor="b">
            <a:normAutofit/>
          </a:bodyPr>
          <a:lstStyle>
            <a:lvl1pPr algn="l"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1" y="3602568"/>
            <a:ext cx="11039858" cy="1655233"/>
          </a:xfrm>
        </p:spPr>
        <p:txBody>
          <a:bodyPr lIns="0"/>
          <a:lstStyle>
            <a:lvl1pPr marL="0" indent="0" algn="l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accent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375163-AF84-6849-9335-82327FCC37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37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2" y="0"/>
            <a:ext cx="121910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61058E-B601-3749-9031-E63F7427FC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45" y="-11951"/>
            <a:ext cx="12213244" cy="686994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576071" y="2163931"/>
            <a:ext cx="11039857" cy="1604433"/>
          </a:xfrm>
        </p:spPr>
        <p:txBody>
          <a:bodyPr lIns="0"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7" y="6299010"/>
            <a:ext cx="456253" cy="438477"/>
          </a:xfrm>
          <a:prstGeom prst="rect">
            <a:avLst/>
          </a:prstGeom>
        </p:spPr>
      </p:pic>
      <p:sp>
        <p:nvSpPr>
          <p:cNvPr id="14" name="Header Rule">
            <a:extLst>
              <a:ext uri="{FF2B5EF4-FFF2-40B4-BE49-F238E27FC236}">
                <a16:creationId xmlns:a16="http://schemas.microsoft.com/office/drawing/2014/main" id="{4DF04FB6-DC97-4C1D-9A00-6E8187CF934D}"/>
              </a:ext>
            </a:extLst>
          </p:cNvPr>
          <p:cNvSpPr/>
          <p:nvPr userDrawn="1"/>
        </p:nvSpPr>
        <p:spPr>
          <a:xfrm>
            <a:off x="576071" y="1757368"/>
            <a:ext cx="402336" cy="118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81B150-4294-A540-9584-113DBC1B7E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091587-48C9-924A-A7C7-10A399C46C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576071" y="2163931"/>
            <a:ext cx="11039857" cy="1604433"/>
          </a:xfrm>
        </p:spPr>
        <p:txBody>
          <a:bodyPr lIns="0" anchor="t" anchorCtr="0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accent5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7" y="6299010"/>
            <a:ext cx="456253" cy="438477"/>
          </a:xfrm>
          <a:prstGeom prst="rect">
            <a:avLst/>
          </a:prstGeom>
        </p:spPr>
      </p:pic>
      <p:sp>
        <p:nvSpPr>
          <p:cNvPr id="14" name="Header Rule">
            <a:extLst>
              <a:ext uri="{FF2B5EF4-FFF2-40B4-BE49-F238E27FC236}">
                <a16:creationId xmlns:a16="http://schemas.microsoft.com/office/drawing/2014/main" id="{4DF04FB6-DC97-4C1D-9A00-6E8187CF934D}"/>
              </a:ext>
            </a:extLst>
          </p:cNvPr>
          <p:cNvSpPr/>
          <p:nvPr userDrawn="1"/>
        </p:nvSpPr>
        <p:spPr>
          <a:xfrm>
            <a:off x="576071" y="1757368"/>
            <a:ext cx="402336" cy="1188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96" y="6333350"/>
            <a:ext cx="392641" cy="3739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08EFC93-6169-C64D-BCB7-98D1B91389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5C2450-530B-B941-B822-C0E5240603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32" y="3661485"/>
            <a:ext cx="11024168" cy="421525"/>
          </a:xfrm>
        </p:spPr>
        <p:txBody>
          <a:bodyPr lIns="0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76232" y="4083010"/>
            <a:ext cx="11024168" cy="314847"/>
          </a:xfrm>
        </p:spPr>
        <p:txBody>
          <a:bodyPr lIns="0">
            <a:norm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Professional Title, Branch or Division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76232" y="4397857"/>
            <a:ext cx="11024168" cy="314847"/>
          </a:xfr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71" y="1065928"/>
            <a:ext cx="11039858" cy="2414177"/>
          </a:xfrm>
        </p:spPr>
        <p:txBody>
          <a:bodyPr lIns="0" anchor="b" anchorCtr="0">
            <a:normAutofit/>
          </a:bodyPr>
          <a:lstStyle>
            <a:lvl1pPr>
              <a:defRPr sz="5867" b="1">
                <a:ln>
                  <a:noFill/>
                </a:ln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Talk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1" y="5604370"/>
            <a:ext cx="900103" cy="9043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12" y="5844456"/>
            <a:ext cx="2157819" cy="4506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71" y="5700983"/>
            <a:ext cx="1530351" cy="71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5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71" y="1121833"/>
            <a:ext cx="11039858" cy="2387600"/>
          </a:xfrm>
        </p:spPr>
        <p:txBody>
          <a:bodyPr anchor="b"/>
          <a:lstStyle>
            <a:lvl1pPr algn="ctr">
              <a:defRPr sz="80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1" y="3602568"/>
            <a:ext cx="11039858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accent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" y="1813560"/>
            <a:ext cx="11039856" cy="4362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6071" y="350520"/>
            <a:ext cx="11039858" cy="1356360"/>
          </a:xfrm>
        </p:spPr>
        <p:txBody>
          <a:bodyPr lIns="0" anchor="ctr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accent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1" y="1710267"/>
            <a:ext cx="11039858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1" y="4588934"/>
            <a:ext cx="11039858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accent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72" y="1813560"/>
            <a:ext cx="5276088" cy="4362873"/>
          </a:xfrm>
        </p:spPr>
        <p:txBody>
          <a:bodyPr anchor="t" anchorCtr="0">
            <a:normAutofit/>
          </a:bodyPr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1166" y="1813560"/>
            <a:ext cx="5554762" cy="4362873"/>
          </a:xfrm>
        </p:spPr>
        <p:txBody>
          <a:bodyPr anchor="t" anchorCtr="0">
            <a:normAutofit/>
          </a:bodyPr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accent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76071" y="350520"/>
            <a:ext cx="11039858" cy="1356360"/>
          </a:xfrm>
        </p:spPr>
        <p:txBody>
          <a:bodyPr lIns="0" anchor="ctr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" y="1813560"/>
            <a:ext cx="5393654" cy="907984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72" y="2828223"/>
            <a:ext cx="5393654" cy="336090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2607" y="1813560"/>
            <a:ext cx="5452436" cy="907984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2607" y="2828223"/>
            <a:ext cx="5452436" cy="336090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accent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76071" y="350521"/>
            <a:ext cx="11039858" cy="1356360"/>
          </a:xfrm>
        </p:spPr>
        <p:txBody>
          <a:bodyPr lIns="0" anchor="ctr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accent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6071" y="350520"/>
            <a:ext cx="11039858" cy="1356360"/>
          </a:xfrm>
        </p:spPr>
        <p:txBody>
          <a:bodyPr lIns="0" anchor="ctr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accent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8" b="75988"/>
          <a:stretch/>
        </p:blipFill>
        <p:spPr>
          <a:xfrm>
            <a:off x="9670774" y="0"/>
            <a:ext cx="2521226" cy="16467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96" y="6333350"/>
            <a:ext cx="392641" cy="373944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accent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2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806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6" r:id="rId10"/>
    <p:sldLayoutId id="2147483803" r:id="rId11"/>
    <p:sldLayoutId id="2147483798" r:id="rId12"/>
    <p:sldLayoutId id="2147483805" r:id="rId13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333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2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2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berkeleylab/3811749713/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NIH R15 Program: </a:t>
            </a:r>
            <a:br>
              <a:rPr lang="en-US" dirty="0"/>
            </a:br>
            <a:r>
              <a:rPr lang="en-US" dirty="0"/>
              <a:t>AREA and REAP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Lisa Chadwick, Ph.D.	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Program Director	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sz="1800" dirty="0"/>
              <a:t>Division of Genome Sciences, NHGRI</a:t>
            </a:r>
          </a:p>
        </p:txBody>
      </p:sp>
    </p:spTree>
    <p:extLst>
      <p:ext uri="{BB962C8B-B14F-4D97-AF65-F5344CB8AC3E}">
        <p14:creationId xmlns:p14="http://schemas.microsoft.com/office/powerpoint/2010/main" val="49634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C2A14CF-16C7-CF4B-A3DB-8396B06DDF9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6225" y="318052"/>
            <a:ext cx="10971143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It’s time to put your application together!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FA2324-2809-FD4F-99BE-B068A0F4D62D}"/>
              </a:ext>
            </a:extLst>
          </p:cNvPr>
          <p:cNvSpPr txBox="1"/>
          <p:nvPr/>
        </p:nvSpPr>
        <p:spPr>
          <a:xfrm>
            <a:off x="6789457" y="1564471"/>
            <a:ext cx="479791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 Rounded MT Bold" panose="020F0704030504030204" pitchFamily="34" charset="77"/>
              </a:rPr>
              <a:t>Read the FOA carefully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>
              <a:latin typeface="Arial Rounded MT Bold" panose="020F0704030504030204" pitchFamily="34" charset="77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 Rounded MT Bold" panose="020F0704030504030204" pitchFamily="34" charset="77"/>
              </a:rPr>
              <a:t>Sketch out some specific aims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>
              <a:latin typeface="Arial Rounded MT Bold" panose="020F0704030504030204" pitchFamily="34" charset="77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 Rounded MT Bold" panose="020F0704030504030204" pitchFamily="34" charset="77"/>
              </a:rPr>
              <a:t>What institute funds this kind of work?</a:t>
            </a:r>
          </a:p>
          <a:p>
            <a:pPr marL="1066785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Check NIH </a:t>
            </a:r>
            <a:r>
              <a:rPr lang="en-US" dirty="0" err="1">
                <a:latin typeface="Arial Rounded MT Bold" panose="020F0704030504030204" pitchFamily="34" charset="77"/>
              </a:rPr>
              <a:t>RePORTER</a:t>
            </a:r>
            <a:endParaRPr lang="en-US" dirty="0">
              <a:latin typeface="Arial Rounded MT Bold" panose="020F0704030504030204" pitchFamily="34" charset="77"/>
            </a:endParaRPr>
          </a:p>
          <a:p>
            <a:pPr marL="1066785" lvl="1" indent="-457200">
              <a:buFont typeface="Arial" panose="020B0604020202020204" pitchFamily="34" charset="0"/>
              <a:buChar char="•"/>
            </a:pPr>
            <a:endParaRPr lang="en-US" sz="800" dirty="0">
              <a:latin typeface="Arial Rounded MT Bold" panose="020F0704030504030204" pitchFamily="34" charset="77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 Rounded MT Bold" panose="020F0704030504030204" pitchFamily="34" charset="77"/>
              </a:rPr>
              <a:t>Do they participate in this funding announcement?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>
              <a:latin typeface="Arial Rounded MT Bold" panose="020F0704030504030204" pitchFamily="34" charset="77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 Rounded MT Bold" panose="020F0704030504030204" pitchFamily="34" charset="77"/>
              </a:rPr>
              <a:t>Reach out to a Program Officer</a:t>
            </a:r>
          </a:p>
        </p:txBody>
      </p:sp>
      <p:pic>
        <p:nvPicPr>
          <p:cNvPr id="15" name="Picture 2" descr="A man is looking at a tank full of zebrafish. He is standing among shelves of fish tanks. ">
            <a:extLst>
              <a:ext uri="{FF2B5EF4-FFF2-40B4-BE49-F238E27FC236}">
                <a16:creationId xmlns:a16="http://schemas.microsoft.com/office/drawing/2014/main" id="{25ABA0E9-17C6-0A4C-8B9E-4F87D8092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00" y="1673749"/>
            <a:ext cx="5575468" cy="37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BCA4A12-350B-4246-8AE3-59F1D0ACBC9B}"/>
              </a:ext>
            </a:extLst>
          </p:cNvPr>
          <p:cNvSpPr txBox="1"/>
          <p:nvPr/>
        </p:nvSpPr>
        <p:spPr>
          <a:xfrm>
            <a:off x="524886" y="5572463"/>
            <a:ext cx="520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Rounded MT Bold" panose="020F0704030504030204" pitchFamily="34" charset="77"/>
              </a:rPr>
              <a:t>Now, how exactly am I going to pay for all of these fish?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2E1EFC-D185-704C-8BCE-ECCE01C62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97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9D9D6F3-3FB5-7647-A1C7-E6D06B3671B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85864" y="194034"/>
            <a:ext cx="6664960" cy="10772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77"/>
                <a:ea typeface="Geneva" panose="020B0503030404040204" pitchFamily="34" charset="0"/>
                <a:cs typeface="+mn-cs"/>
              </a:rPr>
              <a:t>Program Officers are here to help you!</a:t>
            </a:r>
          </a:p>
        </p:txBody>
      </p:sp>
      <p:grpSp>
        <p:nvGrpSpPr>
          <p:cNvPr id="4" name="Group 3" descr="A book with the title A Field Guide to NIH Staff">
            <a:extLst>
              <a:ext uri="{FF2B5EF4-FFF2-40B4-BE49-F238E27FC236}">
                <a16:creationId xmlns:a16="http://schemas.microsoft.com/office/drawing/2014/main" id="{D9E96511-E2C6-7F47-840C-0B0BDD9E5D78}"/>
              </a:ext>
            </a:extLst>
          </p:cNvPr>
          <p:cNvGrpSpPr/>
          <p:nvPr/>
        </p:nvGrpSpPr>
        <p:grpSpPr>
          <a:xfrm>
            <a:off x="193247" y="194034"/>
            <a:ext cx="4026360" cy="6490252"/>
            <a:chOff x="467567" y="183874"/>
            <a:chExt cx="4026360" cy="6490252"/>
          </a:xfrm>
        </p:grpSpPr>
        <p:pic>
          <p:nvPicPr>
            <p:cNvPr id="5" name="Picture 2" descr="A Field Guide to the Birds by R.T Peterson - Second Revised and Enlarged  Edition, 47th printing. - 1934 - from Acanthophyllum Books (SKU: 16626)">
              <a:extLst>
                <a:ext uri="{FF2B5EF4-FFF2-40B4-BE49-F238E27FC236}">
                  <a16:creationId xmlns:a16="http://schemas.microsoft.com/office/drawing/2014/main" id="{777EB4D0-ACC1-6342-BA55-5A4EB03F84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67" y="183874"/>
              <a:ext cx="4026360" cy="6490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7638BFE-A36D-1246-A242-95F9407A5A33}"/>
                </a:ext>
              </a:extLst>
            </p:cNvPr>
            <p:cNvSpPr/>
            <p:nvPr/>
          </p:nvSpPr>
          <p:spPr>
            <a:xfrm>
              <a:off x="1009650" y="2139950"/>
              <a:ext cx="1416050" cy="508000"/>
            </a:xfrm>
            <a:prstGeom prst="rect">
              <a:avLst/>
            </a:prstGeom>
            <a:solidFill>
              <a:srgbClr val="1884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02C54DE-B200-044C-9B92-00EFA9697661}"/>
                </a:ext>
              </a:extLst>
            </p:cNvPr>
            <p:cNvSpPr txBox="1"/>
            <p:nvPr/>
          </p:nvSpPr>
          <p:spPr>
            <a:xfrm>
              <a:off x="527050" y="1978451"/>
              <a:ext cx="28130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D8FEFF"/>
                  </a:solidFill>
                  <a:latin typeface="Arial Narrow" panose="020B0604020202020204" pitchFamily="34" charset="0"/>
                  <a:ea typeface="Tahoma" panose="020B0604030504040204" pitchFamily="34" charset="0"/>
                  <a:cs typeface="Arial Narrow" panose="020B0604020202020204" pitchFamily="34" charset="0"/>
                </a:rPr>
                <a:t>NIH STAFF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C8EE4D4-14AA-B44F-8958-69A38A6ED777}"/>
              </a:ext>
            </a:extLst>
          </p:cNvPr>
          <p:cNvSpPr txBox="1"/>
          <p:nvPr/>
        </p:nvSpPr>
        <p:spPr>
          <a:xfrm>
            <a:off x="4826838" y="1536174"/>
            <a:ext cx="69830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ounded MT Bold" panose="020F0704030504030204" pitchFamily="34" charset="77"/>
                <a:ea typeface="Geneva" panose="020B0503030404040204" pitchFamily="34" charset="0"/>
              </a:rPr>
              <a:t>Reach out to the listed scientific/research contacts for answers to all of these questions 				…and more!</a:t>
            </a:r>
          </a:p>
          <a:p>
            <a:endParaRPr lang="en-US" sz="2400" dirty="0">
              <a:latin typeface="Arial Rounded MT Bold" panose="020F0704030504030204" pitchFamily="34" charset="77"/>
              <a:ea typeface="Geneva" panose="020B05030304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Rounded MT Bold" panose="020F0704030504030204" pitchFamily="34" charset="77"/>
                <a:ea typeface="Geneva" panose="020B0503030404040204" pitchFamily="34" charset="0"/>
              </a:rPr>
              <a:t>Is this kind of science appropriate for your institute?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Rounded MT Bold" panose="020F0704030504030204" pitchFamily="34" charset="77"/>
                <a:ea typeface="Geneva" panose="020B0503030404040204" pitchFamily="34" charset="0"/>
              </a:rPr>
              <a:t>Is this a good fit for this funding announcement?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Rounded MT Bold" panose="020F0704030504030204" pitchFamily="34" charset="77"/>
                <a:ea typeface="Geneva" panose="020B0503030404040204" pitchFamily="34" charset="0"/>
              </a:rPr>
              <a:t>Who is likely to review this?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Rounded MT Bold" panose="020F0704030504030204" pitchFamily="34" charset="77"/>
                <a:ea typeface="Geneva" panose="020B0503030404040204" pitchFamily="34" charset="0"/>
              </a:rPr>
              <a:t>Do you have feedback on my aims?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2CDA1-BB7F-A443-ADE5-25AAAA66CA33}"/>
              </a:ext>
            </a:extLst>
          </p:cNvPr>
          <p:cNvSpPr txBox="1"/>
          <p:nvPr/>
        </p:nvSpPr>
        <p:spPr>
          <a:xfrm>
            <a:off x="6096000" y="5579520"/>
            <a:ext cx="4184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Arial Rounded MT Bold" panose="020F0704030504030204" pitchFamily="34" charset="77"/>
              </a:rPr>
              <a:t>Email</a:t>
            </a:r>
            <a:r>
              <a:rPr lang="en-US" dirty="0">
                <a:latin typeface="Arial Rounded MT Bold" panose="020F0704030504030204" pitchFamily="34" charset="77"/>
              </a:rPr>
              <a:t> them your aims</a:t>
            </a:r>
          </a:p>
          <a:p>
            <a:pPr algn="ctr"/>
            <a:r>
              <a:rPr lang="en-US" dirty="0">
                <a:latin typeface="Arial Rounded MT Bold" panose="020F0704030504030204" pitchFamily="34" charset="77"/>
              </a:rPr>
              <a:t>Set up a call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F0D945-B352-4097-A671-DCB53D50E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79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7E4B58-5FBA-9E42-8440-9DB7B3BFEFA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6225" y="318052"/>
            <a:ext cx="10971143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The art of crafting a successful R15 application</a:t>
            </a:r>
          </a:p>
        </p:txBody>
      </p:sp>
      <p:pic>
        <p:nvPicPr>
          <p:cNvPr id="13" name="Picture 12" descr="Two school girls looking at a chemistry flask with blue liquid">
            <a:extLst>
              <a:ext uri="{FF2B5EF4-FFF2-40B4-BE49-F238E27FC236}">
                <a16:creationId xmlns:a16="http://schemas.microsoft.com/office/drawing/2014/main" id="{E1BE6217-5DD9-9D44-BEA1-853F1EA467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2" y="1367008"/>
            <a:ext cx="6625639" cy="44160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515D7B-C3A7-EC44-99CA-B56DE1EF7A2D}"/>
              </a:ext>
            </a:extLst>
          </p:cNvPr>
          <p:cNvSpPr txBox="1"/>
          <p:nvPr/>
        </p:nvSpPr>
        <p:spPr>
          <a:xfrm>
            <a:off x="293493" y="1367008"/>
            <a:ext cx="3110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77"/>
              </a:rPr>
              <a:t>It’s just magnificent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5C8CCA-A765-E247-A566-A0E47CFD6CAF}"/>
              </a:ext>
            </a:extLst>
          </p:cNvPr>
          <p:cNvSpPr txBox="1"/>
          <p:nvPr/>
        </p:nvSpPr>
        <p:spPr>
          <a:xfrm>
            <a:off x="5663525" y="3198167"/>
            <a:ext cx="115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77"/>
              </a:rPr>
              <a:t>I know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BD6B8E-CBC6-C645-AA69-CB68BB3D8658}"/>
              </a:ext>
            </a:extLst>
          </p:cNvPr>
          <p:cNvSpPr txBox="1"/>
          <p:nvPr/>
        </p:nvSpPr>
        <p:spPr>
          <a:xfrm>
            <a:off x="7014537" y="1674673"/>
            <a:ext cx="48839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Rounded MT Bold" panose="020F0704030504030204" pitchFamily="34" charset="77"/>
              </a:rPr>
              <a:t>First and foremost, this is a research grant</a:t>
            </a:r>
          </a:p>
          <a:p>
            <a:pPr algn="ctr"/>
            <a:endParaRPr lang="en-US" sz="2800" dirty="0">
              <a:latin typeface="Arial Rounded MT Bold" panose="020F0704030504030204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Scientifically interesting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Publishable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Clear hypothesis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Well justified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Feasible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Scope is realistic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Have needed resources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1F50D3-3072-4085-97E6-01EC48E59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48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3E6239-F6AA-AB4C-B576-13927576EEA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6225" y="318052"/>
            <a:ext cx="10971143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Writing the Research Strategy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87C2CB-65AC-774B-AFAD-B3F9B3EF5676}"/>
              </a:ext>
            </a:extLst>
          </p:cNvPr>
          <p:cNvSpPr txBox="1"/>
          <p:nvPr/>
        </p:nvSpPr>
        <p:spPr>
          <a:xfrm>
            <a:off x="484095" y="1389520"/>
            <a:ext cx="62609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77"/>
              </a:rPr>
              <a:t>Read the review criteria and program goals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Make sure you discuss them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Reviewers are asked to comment on these specifically</a:t>
            </a:r>
          </a:p>
          <a:p>
            <a:pPr lvl="1"/>
            <a:endParaRPr lang="en-US" dirty="0">
              <a:latin typeface="Arial Rounded MT Bold" panose="020F0704030504030204" pitchFamily="34" charset="77"/>
            </a:endParaRPr>
          </a:p>
          <a:p>
            <a:r>
              <a:rPr lang="en-US" dirty="0">
                <a:latin typeface="Arial Rounded MT Bold" panose="020F0704030504030204" pitchFamily="34" charset="77"/>
              </a:rPr>
              <a:t>Include preliminary data if possible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Supports your hypothesis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Shows reviewers that you can do the work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77"/>
            </a:endParaRPr>
          </a:p>
          <a:p>
            <a:r>
              <a:rPr lang="en-US" dirty="0">
                <a:latin typeface="Arial Rounded MT Bold" panose="020F0704030504030204" pitchFamily="34" charset="77"/>
              </a:rPr>
              <a:t>Describe how students will be involved</a:t>
            </a:r>
          </a:p>
        </p:txBody>
      </p:sp>
      <p:pic>
        <p:nvPicPr>
          <p:cNvPr id="3" name="Picture 2" descr="A group of children are sitting at a table holding up signs with smiley faces on them. They are doing a mock grant review.">
            <a:extLst>
              <a:ext uri="{FF2B5EF4-FFF2-40B4-BE49-F238E27FC236}">
                <a16:creationId xmlns:a16="http://schemas.microsoft.com/office/drawing/2014/main" id="{CCDC4F68-A39C-694E-A579-6C9128A37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368" y="1960991"/>
            <a:ext cx="45720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6DB400-F81A-4C08-AE30-0A14E19AF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924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681589-6565-E147-B1BC-60D1EC545D8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4171" y="307294"/>
            <a:ext cx="11383658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Involvement of students is a major goal of the R15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140C5E-F0A9-9E4C-93A0-01035E7E7222}"/>
              </a:ext>
            </a:extLst>
          </p:cNvPr>
          <p:cNvSpPr txBox="1"/>
          <p:nvPr/>
        </p:nvSpPr>
        <p:spPr>
          <a:xfrm>
            <a:off x="570154" y="1249823"/>
            <a:ext cx="75902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Present at meetings and conferences (includes lab meeting, campus events)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Help design experiments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Collect and analyze data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Help write manuscripts</a:t>
            </a:r>
          </a:p>
          <a:p>
            <a:pPr lvl="1"/>
            <a:endParaRPr lang="en-US" dirty="0">
              <a:latin typeface="Arial Rounded MT Bold" panose="020F0704030504030204" pitchFamily="34" charset="77"/>
            </a:endParaRPr>
          </a:p>
          <a:p>
            <a:r>
              <a:rPr lang="en-US" dirty="0">
                <a:latin typeface="Arial Rounded MT Bold" panose="020F0704030504030204" pitchFamily="34" charset="77"/>
              </a:rPr>
              <a:t>How do I show “meaningful involvement”?</a:t>
            </a:r>
          </a:p>
          <a:p>
            <a:endParaRPr lang="en-US" sz="800" dirty="0">
              <a:latin typeface="Arial Rounded MT Bold" panose="020F0704030504030204" pitchFamily="34" charset="77"/>
            </a:endParaRP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Describe in research strategy, </a:t>
            </a:r>
            <a:r>
              <a:rPr lang="en-US" dirty="0" err="1">
                <a:latin typeface="Arial Rounded MT Bold" panose="020F0704030504030204" pitchFamily="34" charset="77"/>
              </a:rPr>
              <a:t>biosketch</a:t>
            </a:r>
            <a:endParaRPr lang="en-US" dirty="0">
              <a:latin typeface="Arial Rounded MT Bold" panose="020F0704030504030204" pitchFamily="34" charset="77"/>
            </a:endParaRP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Discuss your history of mentoring students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Highlight where they have co-authored papers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Mention how they will be recruited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Be specific</a:t>
            </a:r>
          </a:p>
        </p:txBody>
      </p:sp>
      <p:pic>
        <p:nvPicPr>
          <p:cNvPr id="4" name="Picture 3" descr="Image of people talking at a scientific poster session. &#10;">
            <a:extLst>
              <a:ext uri="{FF2B5EF4-FFF2-40B4-BE49-F238E27FC236}">
                <a16:creationId xmlns:a16="http://schemas.microsoft.com/office/drawing/2014/main" id="{BBB8495E-8D2C-B046-8CD3-10F4E8F554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6816" r="8064" b="-1"/>
          <a:stretch/>
        </p:blipFill>
        <p:spPr>
          <a:xfrm>
            <a:off x="8355801" y="1277404"/>
            <a:ext cx="3644082" cy="5391155"/>
          </a:xfrm>
          <a:prstGeom prst="rect">
            <a:avLst/>
          </a:prstGeom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57D450-9A83-7748-ACC4-22A80B864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89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671B3F-E4A1-4042-9010-8F2041A34AD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4171" y="307294"/>
            <a:ext cx="11383658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Putting the budget together</a:t>
            </a:r>
          </a:p>
        </p:txBody>
      </p:sp>
      <p:pic>
        <p:nvPicPr>
          <p:cNvPr id="8" name="Picture 7" descr="cartoon with tag line &quot;Spare a dollar for some lab consumables, buddy?&quot; that shows a man in lab coat sitting against a street wall holding a beaker with coins next to sign reading &quot;Postdoc and 2 grad students to support&quot;">
            <a:extLst>
              <a:ext uri="{FF2B5EF4-FFF2-40B4-BE49-F238E27FC236}">
                <a16:creationId xmlns:a16="http://schemas.microsoft.com/office/drawing/2014/main" id="{6DF9317C-A546-684C-AE73-FD6033A49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0897"/>
            <a:ext cx="5690908" cy="42681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45F32A-A11A-3E47-BD29-85CE42132E25}"/>
              </a:ext>
            </a:extLst>
          </p:cNvPr>
          <p:cNvSpPr txBox="1"/>
          <p:nvPr/>
        </p:nvSpPr>
        <p:spPr>
          <a:xfrm>
            <a:off x="5870751" y="1787804"/>
            <a:ext cx="56909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R15 is a multi-year funded award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latin typeface="Arial Rounded MT Bold" panose="020F0704030504030204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Budget for all years is requested in the first budget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latin typeface="Arial Rounded MT Bold" panose="020F0704030504030204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$300,000 direct cost limit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latin typeface="Arial Rounded MT Bold" panose="020F0704030504030204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Can support a range of expenses</a:t>
            </a:r>
          </a:p>
          <a:p>
            <a:pPr lvl="1"/>
            <a:r>
              <a:rPr lang="en-US" dirty="0">
                <a:latin typeface="Arial Rounded MT Bold" panose="020F0704030504030204" pitchFamily="34" charset="77"/>
              </a:rPr>
              <a:t>	Research needs</a:t>
            </a:r>
          </a:p>
          <a:p>
            <a:pPr lvl="1"/>
            <a:r>
              <a:rPr lang="en-US" dirty="0">
                <a:latin typeface="Arial Rounded MT Bold" panose="020F0704030504030204" pitchFamily="34" charset="77"/>
              </a:rPr>
              <a:t>	Student wages</a:t>
            </a:r>
          </a:p>
          <a:p>
            <a:pPr lvl="1"/>
            <a:r>
              <a:rPr lang="en-US" dirty="0">
                <a:latin typeface="Arial Rounded MT Bold" panose="020F0704030504030204" pitchFamily="34" charset="77"/>
              </a:rPr>
              <a:t>	Collaborator (subawards)</a:t>
            </a:r>
          </a:p>
          <a:p>
            <a:pPr lvl="1"/>
            <a:r>
              <a:rPr lang="en-US" dirty="0">
                <a:latin typeface="Arial Rounded MT Bold" panose="020F0704030504030204" pitchFamily="34" charset="77"/>
              </a:rPr>
              <a:t>	Travel</a:t>
            </a:r>
          </a:p>
          <a:p>
            <a:pPr lvl="1"/>
            <a:endParaRPr lang="en-US" dirty="0">
              <a:latin typeface="Arial Rounded MT Bold" panose="020F0704030504030204" pitchFamily="34" charset="77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78B447-CB31-9346-9BBB-45F1346723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810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756333-D468-AE42-B4B9-101F0D3984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4171" y="501648"/>
            <a:ext cx="11383658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Where are R15 applications reviewed?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DEA438-E348-4742-AE2F-8818119A4B92}"/>
              </a:ext>
            </a:extLst>
          </p:cNvPr>
          <p:cNvSpPr txBox="1"/>
          <p:nvPr/>
        </p:nvSpPr>
        <p:spPr>
          <a:xfrm>
            <a:off x="2096251" y="1521750"/>
            <a:ext cx="71131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Special emphasis panel for R15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Clustered within standing study sections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A0ECDE-0C01-804F-A72A-FB06C8A12A56}"/>
              </a:ext>
            </a:extLst>
          </p:cNvPr>
          <p:cNvSpPr txBox="1"/>
          <p:nvPr/>
        </p:nvSpPr>
        <p:spPr>
          <a:xfrm>
            <a:off x="404171" y="3429000"/>
            <a:ext cx="11383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77"/>
              </a:rPr>
              <a:t>How will I know?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4D07AB-2887-814D-A4A1-C187DB73E5BD}"/>
              </a:ext>
            </a:extLst>
          </p:cNvPr>
          <p:cNvSpPr txBox="1"/>
          <p:nvPr/>
        </p:nvSpPr>
        <p:spPr>
          <a:xfrm>
            <a:off x="2980916" y="4431011"/>
            <a:ext cx="6230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Search NIH </a:t>
            </a:r>
            <a:r>
              <a:rPr lang="en-US" dirty="0" err="1">
                <a:latin typeface="Arial Rounded MT Bold" panose="020F0704030504030204" pitchFamily="34" charset="77"/>
              </a:rPr>
              <a:t>RePORTER</a:t>
            </a:r>
            <a:endParaRPr lang="en-US" dirty="0">
              <a:latin typeface="Arial Rounded MT Bold" panose="020F0704030504030204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Ask a Program Officer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Either way - reviewers will use review criteria listed in the FOA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3593AF-A11C-C34C-A70B-2557A54F8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4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7B427C-E5BF-2C46-8269-F9CCD680E7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6225" y="318052"/>
            <a:ext cx="10971143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Help your reviewers by writing a great application!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551859-7C1D-D343-A63E-4D04AD831F27}"/>
              </a:ext>
            </a:extLst>
          </p:cNvPr>
          <p:cNvSpPr txBox="1"/>
          <p:nvPr/>
        </p:nvSpPr>
        <p:spPr>
          <a:xfrm>
            <a:off x="520700" y="1861536"/>
            <a:ext cx="46507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Arial Rounded MT Bold" panose="020F0704030504030204" pitchFamily="34" charset="77"/>
                <a:ea typeface="Geneva" panose="020B0503030404040204" pitchFamily="34" charset="0"/>
              </a:rPr>
              <a:t>Lay things out logically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Arial Rounded MT Bold" panose="020F0704030504030204" pitchFamily="34" charset="77"/>
                <a:ea typeface="Geneva" panose="020B0503030404040204" pitchFamily="34" charset="0"/>
              </a:rPr>
              <a:t>Write for a broad audience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Arial Rounded MT Bold" panose="020F0704030504030204" pitchFamily="34" charset="77"/>
                <a:ea typeface="Geneva" panose="020B0503030404040204" pitchFamily="34" charset="0"/>
              </a:rPr>
              <a:t>Be clear and concise, don’t use jargon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Arial Rounded MT Bold" panose="020F0704030504030204" pitchFamily="34" charset="77"/>
                <a:ea typeface="Geneva" panose="020B0503030404040204" pitchFamily="34" charset="0"/>
              </a:rPr>
              <a:t>Organize the page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Arial Rounded MT Bold" panose="020F0704030504030204" pitchFamily="34" charset="77"/>
                <a:ea typeface="Geneva" panose="020B0503030404040204" pitchFamily="34" charset="0"/>
              </a:rPr>
              <a:t>Proofread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Arial Rounded MT Bold" panose="020F0704030504030204" pitchFamily="34" charset="77"/>
                <a:ea typeface="Geneva" panose="020B0503030404040204" pitchFamily="34" charset="0"/>
              </a:rPr>
              <a:t>Know what they are looking for and give it to them!</a:t>
            </a:r>
          </a:p>
        </p:txBody>
      </p:sp>
      <p:pic>
        <p:nvPicPr>
          <p:cNvPr id="6" name="Picture 5" descr="A screenshot of a Tweet that tells you not to use a lot of new acronyms in your grant application because they make it hard to read.">
            <a:extLst>
              <a:ext uri="{FF2B5EF4-FFF2-40B4-BE49-F238E27FC236}">
                <a16:creationId xmlns:a16="http://schemas.microsoft.com/office/drawing/2014/main" id="{04EE33F9-973E-4B40-B41F-E0DBDBFE5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135349"/>
            <a:ext cx="6421120" cy="351304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055BD6-7F0F-9146-9B60-17720B421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071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05FB384-9C9A-2D44-B840-349D8C7519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4171" y="501648"/>
            <a:ext cx="11383658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Your summary statement</a:t>
            </a:r>
          </a:p>
        </p:txBody>
      </p:sp>
      <p:pic>
        <p:nvPicPr>
          <p:cNvPr id="4" name="Picture 2" descr="Vintage telephone with a bird ">
            <a:extLst>
              <a:ext uri="{FF2B5EF4-FFF2-40B4-BE49-F238E27FC236}">
                <a16:creationId xmlns:a16="http://schemas.microsoft.com/office/drawing/2014/main" id="{9E263041-45B4-C046-B4EF-EDFE5BE404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2" r="10345" b="7703"/>
          <a:stretch/>
        </p:blipFill>
        <p:spPr bwMode="auto">
          <a:xfrm>
            <a:off x="426720" y="1628888"/>
            <a:ext cx="3200400" cy="42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833307-6002-BB4C-B7D7-F932F0DEDF58}"/>
              </a:ext>
            </a:extLst>
          </p:cNvPr>
          <p:cNvSpPr txBox="1"/>
          <p:nvPr/>
        </p:nvSpPr>
        <p:spPr>
          <a:xfrm>
            <a:off x="3831243" y="2047834"/>
            <a:ext cx="81686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rial Rounded MT Bold" panose="020F0704030504030204" pitchFamily="34" charset="77"/>
                <a:ea typeface="Geneva" panose="020B0503030404040204" pitchFamily="34" charset="0"/>
              </a:rPr>
              <a:t>PO contact information </a:t>
            </a:r>
            <a:r>
              <a:rPr lang="en-US" sz="2400" b="1" dirty="0">
                <a:latin typeface="Arial Rounded MT Bold" panose="020F0704030504030204" pitchFamily="34" charset="77"/>
                <a:ea typeface="Geneva" panose="020B0503030404040204" pitchFamily="34" charset="0"/>
              </a:rPr>
              <a:t>&lt;- USE IT!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b="1" dirty="0">
              <a:latin typeface="Arial Rounded MT Bold" panose="020F0704030504030204" pitchFamily="34" charset="77"/>
              <a:ea typeface="Geneva" panose="020B050303040404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rial Rounded MT Bold" panose="020F0704030504030204" pitchFamily="34" charset="77"/>
                <a:ea typeface="Geneva" panose="020B0503030404040204" pitchFamily="34" charset="0"/>
              </a:rPr>
              <a:t>Review information (including roster and SRO)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>
              <a:latin typeface="Arial Rounded MT Bold" panose="020F0704030504030204" pitchFamily="34" charset="77"/>
              <a:ea typeface="Geneva" panose="020B050303040404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rial Rounded MT Bold" panose="020F0704030504030204" pitchFamily="34" charset="77"/>
                <a:ea typeface="Geneva" panose="020B0503030404040204" pitchFamily="34" charset="0"/>
              </a:rPr>
              <a:t>Score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>
              <a:latin typeface="Arial Rounded MT Bold" panose="020F0704030504030204" pitchFamily="34" charset="77"/>
              <a:ea typeface="Geneva" panose="020B050303040404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rial Rounded MT Bold" panose="020F0704030504030204" pitchFamily="34" charset="77"/>
                <a:ea typeface="Geneva" panose="020B0503030404040204" pitchFamily="34" charset="0"/>
              </a:rPr>
              <a:t>Human subjects and vertebrate animal concerns noted by reviewers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>
              <a:latin typeface="Arial Rounded MT Bold" panose="020F0704030504030204" pitchFamily="34" charset="77"/>
              <a:ea typeface="Geneva" panose="020B050303040404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rial Rounded MT Bold" panose="020F0704030504030204" pitchFamily="34" charset="77"/>
                <a:ea typeface="Geneva" panose="020B0503030404040204" pitchFamily="34" charset="0"/>
              </a:rPr>
              <a:t>Summary of discussion IF DISCUSSED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>
              <a:latin typeface="Arial Rounded MT Bold" panose="020F0704030504030204" pitchFamily="34" charset="77"/>
              <a:ea typeface="Geneva" panose="020B050303040404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rial Rounded MT Bold" panose="020F0704030504030204" pitchFamily="34" charset="77"/>
                <a:ea typeface="Geneva" panose="020B0503030404040204" pitchFamily="34" charset="0"/>
              </a:rPr>
              <a:t>Written critiques from assigned reviewers </a:t>
            </a:r>
          </a:p>
          <a:p>
            <a:endParaRPr lang="en-US" sz="800" dirty="0">
              <a:latin typeface="Arial Rounded MT Bold" panose="020F0704030504030204" pitchFamily="34" charset="77"/>
              <a:ea typeface="Geneva" panose="020B050303040404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rial Rounded MT Bold" panose="020F0704030504030204" pitchFamily="34" charset="77"/>
                <a:ea typeface="Geneva" panose="020B0503030404040204" pitchFamily="34" charset="0"/>
              </a:rPr>
              <a:t>Any budgetary recommendations from reviewers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C98682-507E-B647-BFF5-1AF294FE4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885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B1C2DC-5113-494C-AF2C-43534B7D082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95092" y="501647"/>
            <a:ext cx="5512535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Final thoughts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88A457-0453-A64C-98B4-99D1C0CFDE75}"/>
              </a:ext>
            </a:extLst>
          </p:cNvPr>
          <p:cNvSpPr txBox="1"/>
          <p:nvPr/>
        </p:nvSpPr>
        <p:spPr>
          <a:xfrm>
            <a:off x="2861058" y="1729563"/>
            <a:ext cx="1472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77"/>
              </a:rPr>
              <a:t>Go here!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8EA586-DD14-304A-B1F1-7DAA198E41C2}"/>
              </a:ext>
            </a:extLst>
          </p:cNvPr>
          <p:cNvSpPr/>
          <p:nvPr/>
        </p:nvSpPr>
        <p:spPr>
          <a:xfrm>
            <a:off x="844009" y="5648197"/>
            <a:ext cx="6814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 Rounded MT Bold" panose="020F0704030504030204" pitchFamily="34" charset="77"/>
              </a:rPr>
              <a:t>https://</a:t>
            </a:r>
            <a:r>
              <a:rPr lang="en-US" dirty="0" err="1">
                <a:latin typeface="Arial Rounded MT Bold" panose="020F0704030504030204" pitchFamily="34" charset="77"/>
              </a:rPr>
              <a:t>grants.nih.gov</a:t>
            </a:r>
            <a:r>
              <a:rPr lang="en-US" dirty="0">
                <a:latin typeface="Arial Rounded MT Bold" panose="020F0704030504030204" pitchFamily="34" charset="77"/>
              </a:rPr>
              <a:t>/grants/funding/r15.htm</a:t>
            </a:r>
          </a:p>
        </p:txBody>
      </p:sp>
      <p:pic>
        <p:nvPicPr>
          <p:cNvPr id="5" name="Picture 4" descr="R15 web page">
            <a:extLst>
              <a:ext uri="{FF2B5EF4-FFF2-40B4-BE49-F238E27FC236}">
                <a16:creationId xmlns:a16="http://schemas.microsoft.com/office/drawing/2014/main" id="{A750AADC-13C4-194C-BD58-2460F2270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971" y="2439326"/>
            <a:ext cx="6424570" cy="3092523"/>
          </a:xfrm>
          <a:prstGeom prst="rect">
            <a:avLst/>
          </a:prstGeom>
        </p:spPr>
      </p:pic>
      <p:pic>
        <p:nvPicPr>
          <p:cNvPr id="6" name="Picture 5" descr="funding opportunity table of contents">
            <a:extLst>
              <a:ext uri="{FF2B5EF4-FFF2-40B4-BE49-F238E27FC236}">
                <a16:creationId xmlns:a16="http://schemas.microsoft.com/office/drawing/2014/main" id="{2DABCFCA-2829-5549-BE40-4EE8984E0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548" y="639863"/>
            <a:ext cx="3309664" cy="2453867"/>
          </a:xfrm>
          <a:prstGeom prst="rect">
            <a:avLst/>
          </a:prstGeom>
        </p:spPr>
      </p:pic>
      <p:pic>
        <p:nvPicPr>
          <p:cNvPr id="8" name="Picture 7" descr="Scientific/Research Contacts from section VII of R15 funding announcement">
            <a:extLst>
              <a:ext uri="{FF2B5EF4-FFF2-40B4-BE49-F238E27FC236}">
                <a16:creationId xmlns:a16="http://schemas.microsoft.com/office/drawing/2014/main" id="{8B1F0B6F-483C-354D-BEEA-8D6CCDA91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4904" y="3089258"/>
            <a:ext cx="3411458" cy="3568700"/>
          </a:xfrm>
          <a:prstGeom prst="rect">
            <a:avLst/>
          </a:prstGeom>
        </p:spPr>
      </p:pic>
      <p:sp>
        <p:nvSpPr>
          <p:cNvPr id="19" name="Freeform 18">
            <a:extLst>
              <a:ext uri="{FF2B5EF4-FFF2-40B4-BE49-F238E27FC236}">
                <a16:creationId xmlns:a16="http://schemas.microsoft.com/office/drawing/2014/main" id="{047E019B-B2EA-DE46-842E-B307C1F75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99878" y="1466144"/>
            <a:ext cx="3905026" cy="1072661"/>
          </a:xfrm>
          <a:custGeom>
            <a:avLst/>
            <a:gdLst>
              <a:gd name="connsiteX0" fmla="*/ 0 w 3905026"/>
              <a:gd name="connsiteY0" fmla="*/ 502505 h 1072661"/>
              <a:gd name="connsiteX1" fmla="*/ 2194560 w 3905026"/>
              <a:gd name="connsiteY1" fmla="*/ 18411 h 1072661"/>
              <a:gd name="connsiteX2" fmla="*/ 3905026 w 3905026"/>
              <a:gd name="connsiteY2" fmla="*/ 1072661 h 1072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5026" h="1072661">
                <a:moveTo>
                  <a:pt x="0" y="502505"/>
                </a:moveTo>
                <a:cubicBezTo>
                  <a:pt x="771861" y="212945"/>
                  <a:pt x="1543722" y="-76615"/>
                  <a:pt x="2194560" y="18411"/>
                </a:cubicBezTo>
                <a:cubicBezTo>
                  <a:pt x="2845398" y="113437"/>
                  <a:pt x="3905026" y="1072661"/>
                  <a:pt x="3905026" y="1072661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B8CD352B-3333-2C40-A84B-04D748FFB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5713" y="2033195"/>
            <a:ext cx="2165214" cy="3528509"/>
          </a:xfrm>
          <a:custGeom>
            <a:avLst/>
            <a:gdLst>
              <a:gd name="connsiteX0" fmla="*/ 2165214 w 2165214"/>
              <a:gd name="connsiteY0" fmla="*/ 0 h 3528509"/>
              <a:gd name="connsiteX1" fmla="*/ 121261 w 2165214"/>
              <a:gd name="connsiteY1" fmla="*/ 1570617 h 3528509"/>
              <a:gd name="connsiteX2" fmla="*/ 411718 w 2165214"/>
              <a:gd name="connsiteY2" fmla="*/ 3528509 h 352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5214" h="3528509">
                <a:moveTo>
                  <a:pt x="2165214" y="0"/>
                </a:moveTo>
                <a:cubicBezTo>
                  <a:pt x="1289362" y="491266"/>
                  <a:pt x="413510" y="982532"/>
                  <a:pt x="121261" y="1570617"/>
                </a:cubicBezTo>
                <a:cubicBezTo>
                  <a:pt x="-170988" y="2158702"/>
                  <a:pt x="120365" y="2843605"/>
                  <a:pt x="411718" y="3528509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C57961-ED5C-43D0-ADFE-1BD5B7410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50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28C092-B098-8244-8742-1568F1CC97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20856" y="318052"/>
            <a:ext cx="9750287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Today, you will learn…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E38322-EA36-544F-A4CF-750E459403DA}"/>
              </a:ext>
            </a:extLst>
          </p:cNvPr>
          <p:cNvSpPr txBox="1"/>
          <p:nvPr/>
        </p:nvSpPr>
        <p:spPr>
          <a:xfrm>
            <a:off x="1220856" y="1391478"/>
            <a:ext cx="95432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What is the R15?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How to read the R15 Funding Opportunity </a:t>
            </a:r>
            <a:r>
              <a:rPr lang="en-US" dirty="0" err="1">
                <a:latin typeface="Arial Rounded MT Bold" panose="020F0704030504030204" pitchFamily="34" charset="77"/>
              </a:rPr>
              <a:t>Annoucements</a:t>
            </a:r>
            <a:r>
              <a:rPr lang="en-US" dirty="0">
                <a:latin typeface="Arial Rounded MT Bold" panose="020F0704030504030204" pitchFamily="34" charset="77"/>
              </a:rPr>
              <a:t> (FOAs)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The differences between the R15 and the R01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The differences between AREA and REAP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Some strategies for success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FE5872-BD0E-DC4B-8FF9-85AC5722BC40}"/>
              </a:ext>
            </a:extLst>
          </p:cNvPr>
          <p:cNvSpPr txBox="1"/>
          <p:nvPr/>
        </p:nvSpPr>
        <p:spPr>
          <a:xfrm>
            <a:off x="2489754" y="4415307"/>
            <a:ext cx="269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77"/>
              </a:rPr>
              <a:t>Hint: </a:t>
            </a:r>
          </a:p>
          <a:p>
            <a:r>
              <a:rPr lang="en-US" dirty="0">
                <a:latin typeface="Arial Rounded MT Bold" panose="020F0704030504030204" pitchFamily="34" charset="77"/>
              </a:rPr>
              <a:t>Check the Funding Announcement!</a:t>
            </a:r>
          </a:p>
        </p:txBody>
      </p:sp>
      <p:pic>
        <p:nvPicPr>
          <p:cNvPr id="5" name="Picture 4" descr="Funding Opportunity Table of Contents">
            <a:extLst>
              <a:ext uri="{FF2B5EF4-FFF2-40B4-BE49-F238E27FC236}">
                <a16:creationId xmlns:a16="http://schemas.microsoft.com/office/drawing/2014/main" id="{AEB484CC-059B-8743-8D1B-D85695589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410" y="3747253"/>
            <a:ext cx="4326836" cy="290576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F3FA41-758D-49FD-A9AF-DFCC54E42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63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B036D7-E1F5-194E-9584-E88FF3F4222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6225" y="318052"/>
            <a:ext cx="10971143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What is the goal of the R15 program?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24A794-78AD-214B-82D7-64749DC22F07}"/>
              </a:ext>
            </a:extLst>
          </p:cNvPr>
          <p:cNvSpPr txBox="1"/>
          <p:nvPr/>
        </p:nvSpPr>
        <p:spPr>
          <a:xfrm>
            <a:off x="541176" y="1690377"/>
            <a:ext cx="53439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Support meritorious, small scale research grants at institutions that do not receive substantial funding from the NIH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latin typeface="Arial Rounded MT Bold" panose="020F0704030504030204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Provide research opportunities to students who might not otherwise have access to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latin typeface="Arial Rounded MT Bold" panose="020F0704030504030204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Strengthen the overall research environment at the institution</a:t>
            </a:r>
          </a:p>
        </p:txBody>
      </p:sp>
      <p:pic>
        <p:nvPicPr>
          <p:cNvPr id="4" name="Picture 3" descr="A student is in a lab doing an experiment&#10;">
            <a:extLst>
              <a:ext uri="{FF2B5EF4-FFF2-40B4-BE49-F238E27FC236}">
                <a16:creationId xmlns:a16="http://schemas.microsoft.com/office/drawing/2014/main" id="{0C892F13-8EB8-E843-9E2B-A45E0FFC8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496" y="1444895"/>
            <a:ext cx="5200328" cy="464779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C417BB-D690-4E05-A78F-C3D2195D2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889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2394CD-E1B1-234F-BBA6-F9F37B16DB0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6225" y="318052"/>
            <a:ext cx="10971143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The R15 at a glance</a:t>
            </a:r>
          </a:p>
        </p:txBody>
      </p:sp>
      <p:pic>
        <p:nvPicPr>
          <p:cNvPr id="5" name="Picture 4" descr="A woman is at a lab bench looking into a microscope">
            <a:extLst>
              <a:ext uri="{FF2B5EF4-FFF2-40B4-BE49-F238E27FC236}">
                <a16:creationId xmlns:a16="http://schemas.microsoft.com/office/drawing/2014/main" id="{C46EF106-D047-5445-82B3-0D090BC80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35" y="1480753"/>
            <a:ext cx="6116387" cy="40750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1B1D6F-71C3-6744-A5C9-9D39D509971B}"/>
              </a:ext>
            </a:extLst>
          </p:cNvPr>
          <p:cNvSpPr txBox="1"/>
          <p:nvPr/>
        </p:nvSpPr>
        <p:spPr>
          <a:xfrm>
            <a:off x="6904383" y="2090172"/>
            <a:ext cx="50955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latin typeface="Arial Rounded MT Bold" panose="020F0704030504030204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Three year project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latin typeface="Arial Rounded MT Bold" panose="020F0704030504030204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12 page research strategy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latin typeface="Arial Rounded MT Bold" panose="020F0704030504030204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Can request up to $300,000 in direct costs to be spent over the 3 year project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latin typeface="Arial Rounded MT Bold" panose="020F0704030504030204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Can be renewed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5581C1-E34C-E349-86B3-CDBE8A859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56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DE1D8B-6A14-5541-A9B9-6181F0A16A4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6225" y="318052"/>
            <a:ext cx="10971143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How is the R15 different from an R01?</a:t>
            </a:r>
          </a:p>
        </p:txBody>
      </p:sp>
      <p:pic>
        <p:nvPicPr>
          <p:cNvPr id="8" name="Picture 7" descr="beakers">
            <a:extLst>
              <a:ext uri="{FF2B5EF4-FFF2-40B4-BE49-F238E27FC236}">
                <a16:creationId xmlns:a16="http://schemas.microsoft.com/office/drawing/2014/main" id="{C81A308E-910F-1440-8B12-0DEB3B5A5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1" y="1964775"/>
            <a:ext cx="3448878" cy="34488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5E2F7B-4564-0044-8EB8-B2E37E41E13F}"/>
              </a:ext>
            </a:extLst>
          </p:cNvPr>
          <p:cNvSpPr txBox="1"/>
          <p:nvPr/>
        </p:nvSpPr>
        <p:spPr>
          <a:xfrm>
            <a:off x="4938090" y="1196224"/>
            <a:ext cx="664927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77"/>
              </a:rPr>
              <a:t>Both are RESEARCH grants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R15 should make an important contribution</a:t>
            </a:r>
          </a:p>
          <a:p>
            <a:endParaRPr lang="en-US" sz="1000" dirty="0">
              <a:latin typeface="Arial Rounded MT Bold" panose="020F0704030504030204" pitchFamily="34" charset="77"/>
            </a:endParaRPr>
          </a:p>
          <a:p>
            <a:r>
              <a:rPr lang="en-US" dirty="0">
                <a:latin typeface="Arial Rounded MT Bold" panose="020F0704030504030204" pitchFamily="34" charset="77"/>
              </a:rPr>
              <a:t>R15 scope is more limited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Budget, project period smaller than R01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Fewer resources may be available at your institution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endParaRPr lang="en-US" sz="1000" dirty="0">
              <a:latin typeface="Arial Rounded MT Bold" panose="020F0704030504030204" pitchFamily="34" charset="77"/>
            </a:endParaRPr>
          </a:p>
          <a:p>
            <a:r>
              <a:rPr lang="en-US" dirty="0">
                <a:latin typeface="Arial Rounded MT Bold" panose="020F0704030504030204" pitchFamily="34" charset="77"/>
              </a:rPr>
              <a:t>Must describe research opportunities for students</a:t>
            </a:r>
          </a:p>
          <a:p>
            <a:endParaRPr lang="en-US" sz="1000" dirty="0">
              <a:latin typeface="Arial Rounded MT Bold" panose="020F0704030504030204" pitchFamily="34" charset="77"/>
            </a:endParaRPr>
          </a:p>
          <a:p>
            <a:r>
              <a:rPr lang="en-US" dirty="0">
                <a:latin typeface="Arial Rounded MT Bold" panose="020F0704030504030204" pitchFamily="34" charset="77"/>
              </a:rPr>
              <a:t>Must describe how the grant will strengthen the research environment of the institution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1D02A5-E217-4EA1-ACA1-8A59125A9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228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D32503-D945-3E40-B574-8658BBAFA3C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441" y="318052"/>
            <a:ext cx="11368707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Two sets of Funding Opportunity Announcements for different types of institutions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7631EA-D947-1E42-922D-506A7FB90D8A}"/>
              </a:ext>
            </a:extLst>
          </p:cNvPr>
          <p:cNvSpPr txBox="1">
            <a:spLocks/>
          </p:cNvSpPr>
          <p:nvPr/>
        </p:nvSpPr>
        <p:spPr>
          <a:xfrm>
            <a:off x="712301" y="2366237"/>
            <a:ext cx="4856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Academic Research Enhancement Award (AREA) for </a:t>
            </a:r>
            <a:r>
              <a:rPr kumimoji="0" lang="en-US" sz="2400" b="0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Undergraduate-Focused Institutions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anose="020F0704030504030204" pitchFamily="34" charset="77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F54E9-8408-7B4D-8344-F01CEF210271}"/>
              </a:ext>
            </a:extLst>
          </p:cNvPr>
          <p:cNvSpPr txBox="1"/>
          <p:nvPr/>
        </p:nvSpPr>
        <p:spPr>
          <a:xfrm>
            <a:off x="6622776" y="2366960"/>
            <a:ext cx="4856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ounded MT Bold" panose="020F0704030504030204" pitchFamily="34" charset="77"/>
              </a:rPr>
              <a:t>Research Enhancement Award Program (REAP) for </a:t>
            </a:r>
          </a:p>
          <a:p>
            <a:pPr algn="ctr"/>
            <a:r>
              <a:rPr lang="en-US" u="sng" dirty="0">
                <a:latin typeface="Arial Rounded MT Bold" panose="020F0704030504030204" pitchFamily="34" charset="77"/>
              </a:rPr>
              <a:t>Health Professional and Graduate Schools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06E91-1BD7-604D-8CDA-A7094488187F}"/>
              </a:ext>
            </a:extLst>
          </p:cNvPr>
          <p:cNvSpPr txBox="1"/>
          <p:nvPr/>
        </p:nvSpPr>
        <p:spPr>
          <a:xfrm>
            <a:off x="1369942" y="4084984"/>
            <a:ext cx="3541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PAR-21-154 (CT)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PAR 21-155 (no CT)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D833EE-A19C-8D4E-90E5-2A0E4BFBD627}"/>
              </a:ext>
            </a:extLst>
          </p:cNvPr>
          <p:cNvSpPr txBox="1"/>
          <p:nvPr/>
        </p:nvSpPr>
        <p:spPr>
          <a:xfrm>
            <a:off x="7280415" y="4084984"/>
            <a:ext cx="3541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PAR-19-135 (CT)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PAR-19-134 (no CT)</a:t>
            </a:r>
          </a:p>
        </p:txBody>
      </p:sp>
      <p:pic>
        <p:nvPicPr>
          <p:cNvPr id="9" name="Picture 8" descr="Related Notices section of funding opportunity showing link to associated Notices of Special Interest">
            <a:extLst>
              <a:ext uri="{FF2B5EF4-FFF2-40B4-BE49-F238E27FC236}">
                <a16:creationId xmlns:a16="http://schemas.microsoft.com/office/drawing/2014/main" id="{FD1287C0-1FFD-2D40-8999-03C66E9DA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48" y="5455098"/>
            <a:ext cx="11442700" cy="4445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DED200-7B47-45D5-9C9C-D425227740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906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14D630-4CB3-BC4C-8D5E-8BC7BD3EA7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6225" y="318052"/>
            <a:ext cx="10971143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Is my institution eligible for the R15?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FCBAB7-320B-D24C-B685-5FE55CCF6466}"/>
              </a:ext>
            </a:extLst>
          </p:cNvPr>
          <p:cNvSpPr txBox="1"/>
          <p:nvPr/>
        </p:nvSpPr>
        <p:spPr>
          <a:xfrm>
            <a:off x="383963" y="1999296"/>
            <a:ext cx="21766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Rounded MT Bold" panose="020F0704030504030204" pitchFamily="34" charset="77"/>
              </a:rPr>
              <a:t>Institution</a:t>
            </a:r>
          </a:p>
          <a:p>
            <a:endParaRPr lang="en-US" sz="1200" b="1" dirty="0">
              <a:latin typeface="Arial Rounded MT Bold" panose="020F0704030504030204" pitchFamily="34" charset="77"/>
            </a:endParaRPr>
          </a:p>
          <a:p>
            <a:endParaRPr lang="en-US" sz="1200" b="1" dirty="0">
              <a:latin typeface="Arial Rounded MT Bold" panose="020F0704030504030204" pitchFamily="34" charset="77"/>
            </a:endParaRPr>
          </a:p>
          <a:p>
            <a:endParaRPr lang="en-US" sz="1200" b="1" dirty="0">
              <a:latin typeface="Arial Rounded MT Bold" panose="020F0704030504030204" pitchFamily="34" charset="77"/>
            </a:endParaRPr>
          </a:p>
          <a:p>
            <a:endParaRPr lang="en-US" sz="1200" b="1" dirty="0">
              <a:latin typeface="Arial Rounded MT Bold" panose="020F0704030504030204" pitchFamily="34" charset="77"/>
            </a:endParaRPr>
          </a:p>
          <a:p>
            <a:endParaRPr lang="en-US" sz="1200" b="1" dirty="0">
              <a:latin typeface="Arial Rounded MT Bold" panose="020F0704030504030204" pitchFamily="34" charset="77"/>
            </a:endParaRPr>
          </a:p>
          <a:p>
            <a:r>
              <a:rPr lang="en-US" b="1" dirty="0">
                <a:latin typeface="Arial Rounded MT Bold" panose="020F0704030504030204" pitchFamily="34" charset="77"/>
              </a:rPr>
              <a:t>NIH Funding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94312C-7E0F-B840-B39B-F993253DAE32}"/>
              </a:ext>
            </a:extLst>
          </p:cNvPr>
          <p:cNvSpPr txBox="1"/>
          <p:nvPr/>
        </p:nvSpPr>
        <p:spPr>
          <a:xfrm>
            <a:off x="2839280" y="1262271"/>
            <a:ext cx="4187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Arial Rounded MT Bold" panose="020F0704030504030204" pitchFamily="34" charset="77"/>
              </a:rPr>
              <a:t>AREA</a:t>
            </a:r>
          </a:p>
          <a:p>
            <a:pPr algn="ctr"/>
            <a:endParaRPr lang="en-US" dirty="0">
              <a:latin typeface="Arial Rounded MT Bold" panose="020F0704030504030204" pitchFamily="34" charset="77"/>
            </a:endParaRPr>
          </a:p>
          <a:p>
            <a:pPr algn="ctr"/>
            <a:r>
              <a:rPr lang="en-US" dirty="0">
                <a:latin typeface="Arial Rounded MT Bold" panose="020F0704030504030204" pitchFamily="34" charset="77"/>
              </a:rPr>
              <a:t>Primarily undergraduate</a:t>
            </a:r>
          </a:p>
          <a:p>
            <a:pPr algn="ctr"/>
            <a:endParaRPr lang="en-US" sz="800" dirty="0">
              <a:latin typeface="Arial Rounded MT Bold" panose="020F0704030504030204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721C4D-832C-B04C-BF79-29AD781AADED}"/>
              </a:ext>
            </a:extLst>
          </p:cNvPr>
          <p:cNvSpPr txBox="1"/>
          <p:nvPr/>
        </p:nvSpPr>
        <p:spPr>
          <a:xfrm>
            <a:off x="7240656" y="1262270"/>
            <a:ext cx="41876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Arial Rounded MT Bold" panose="020F0704030504030204" pitchFamily="34" charset="77"/>
              </a:rPr>
              <a:t>REAP</a:t>
            </a:r>
          </a:p>
          <a:p>
            <a:pPr algn="ctr"/>
            <a:endParaRPr lang="en-US" dirty="0">
              <a:latin typeface="Arial Rounded MT Bold" panose="020F0704030504030204" pitchFamily="34" charset="77"/>
            </a:endParaRPr>
          </a:p>
          <a:p>
            <a:pPr algn="ctr"/>
            <a:r>
              <a:rPr lang="en-US" dirty="0">
                <a:latin typeface="Arial Rounded MT Bold" panose="020F0704030504030204" pitchFamily="34" charset="77"/>
              </a:rPr>
              <a:t>Health professional School </a:t>
            </a:r>
          </a:p>
          <a:p>
            <a:pPr algn="ctr"/>
            <a:endParaRPr lang="en-US" sz="800" dirty="0">
              <a:latin typeface="Arial Rounded MT Bold" panose="020F0704030504030204" pitchFamily="34" charset="77"/>
            </a:endParaRPr>
          </a:p>
          <a:p>
            <a:pPr algn="ctr"/>
            <a:r>
              <a:rPr lang="en-US" dirty="0">
                <a:latin typeface="Arial Rounded MT Bold" panose="020F0704030504030204" pitchFamily="34" charset="77"/>
              </a:rPr>
              <a:t>Graduate School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0458EE-E435-FF41-8FA5-4E09616E45CD}"/>
              </a:ext>
            </a:extLst>
          </p:cNvPr>
          <p:cNvSpPr txBox="1"/>
          <p:nvPr/>
        </p:nvSpPr>
        <p:spPr>
          <a:xfrm>
            <a:off x="3034268" y="3290754"/>
            <a:ext cx="819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ounded MT Bold" panose="020F0704030504030204" pitchFamily="34" charset="77"/>
              </a:rPr>
              <a:t>Cannot exceed $6M/year for 4 of the last 7 years </a:t>
            </a:r>
          </a:p>
        </p:txBody>
      </p:sp>
      <p:pic>
        <p:nvPicPr>
          <p:cNvPr id="31" name="Graphic 30" descr="Schoolhouse with solid fill">
            <a:extLst>
              <a:ext uri="{FF2B5EF4-FFF2-40B4-BE49-F238E27FC236}">
                <a16:creationId xmlns:a16="http://schemas.microsoft.com/office/drawing/2014/main" id="{431E7153-61F8-AE4C-803C-36A83A774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9868" y="4086649"/>
            <a:ext cx="914400" cy="914400"/>
          </a:xfrm>
          <a:prstGeom prst="rect">
            <a:avLst/>
          </a:prstGeom>
        </p:spPr>
      </p:pic>
      <p:pic>
        <p:nvPicPr>
          <p:cNvPr id="23" name="Graphic 22" descr="Modern architecture with solid fill">
            <a:extLst>
              <a:ext uri="{FF2B5EF4-FFF2-40B4-BE49-F238E27FC236}">
                <a16:creationId xmlns:a16="http://schemas.microsoft.com/office/drawing/2014/main" id="{573E5A8A-655F-A54F-9408-23544C414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6693" y="4086649"/>
            <a:ext cx="914400" cy="914400"/>
          </a:xfrm>
          <a:prstGeom prst="rect">
            <a:avLst/>
          </a:prstGeom>
        </p:spPr>
      </p:pic>
      <p:pic>
        <p:nvPicPr>
          <p:cNvPr id="27" name="Graphic 26" descr="Bank with solid fill">
            <a:extLst>
              <a:ext uri="{FF2B5EF4-FFF2-40B4-BE49-F238E27FC236}">
                <a16:creationId xmlns:a16="http://schemas.microsoft.com/office/drawing/2014/main" id="{CA776474-C0AA-5E49-8D2C-66C761A20A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53753" y="4086649"/>
            <a:ext cx="914400" cy="914400"/>
          </a:xfrm>
          <a:prstGeom prst="rect">
            <a:avLst/>
          </a:prstGeom>
        </p:spPr>
      </p:pic>
      <p:pic>
        <p:nvPicPr>
          <p:cNvPr id="29" name="Graphic 28" descr="Hospital with solid fill">
            <a:extLst>
              <a:ext uri="{FF2B5EF4-FFF2-40B4-BE49-F238E27FC236}">
                <a16:creationId xmlns:a16="http://schemas.microsoft.com/office/drawing/2014/main" id="{E2400805-861A-1540-8D00-9CA2263CC8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83230" y="4086649"/>
            <a:ext cx="914400" cy="9144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C71B714-D7F0-FE4F-A25A-56A89F4FC3E0}"/>
              </a:ext>
            </a:extLst>
          </p:cNvPr>
          <p:cNvSpPr txBox="1"/>
          <p:nvPr/>
        </p:nvSpPr>
        <p:spPr>
          <a:xfrm>
            <a:off x="32161" y="5146284"/>
            <a:ext cx="12127678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Rounded MT Bold" panose="020F0704030504030204" pitchFamily="34" charset="77"/>
              </a:rPr>
              <a:t>Does the component enroll more undergraduates or more graduate students?</a:t>
            </a:r>
          </a:p>
          <a:p>
            <a:pPr algn="ctr"/>
            <a:endParaRPr lang="en-US" sz="700" dirty="0">
              <a:latin typeface="Arial Rounded MT Bold" panose="020F0704030504030204" pitchFamily="34" charset="77"/>
            </a:endParaRPr>
          </a:p>
          <a:p>
            <a:pPr algn="ctr"/>
            <a:r>
              <a:rPr lang="en-US" sz="2000" dirty="0">
                <a:latin typeface="Arial Rounded MT Bold" panose="020F0704030504030204" pitchFamily="34" charset="77"/>
              </a:rPr>
              <a:t>For AREA: Do the </a:t>
            </a:r>
            <a:r>
              <a:rPr lang="en-US" sz="2000" u="sng" dirty="0">
                <a:latin typeface="Arial Rounded MT Bold" panose="020F0704030504030204" pitchFamily="34" charset="77"/>
              </a:rPr>
              <a:t>non-health professional components as a whole</a:t>
            </a:r>
            <a:r>
              <a:rPr lang="en-US" sz="2000" dirty="0">
                <a:latin typeface="Arial Rounded MT Bold" panose="020F0704030504030204" pitchFamily="34" charset="77"/>
              </a:rPr>
              <a:t> meet the funding requirement?</a:t>
            </a:r>
          </a:p>
          <a:p>
            <a:pPr algn="ctr"/>
            <a:r>
              <a:rPr lang="en-US" sz="2000" dirty="0">
                <a:latin typeface="Arial Rounded MT Bold" panose="020F0704030504030204" pitchFamily="34" charset="77"/>
              </a:rPr>
              <a:t>For REAP: Does the </a:t>
            </a:r>
            <a:r>
              <a:rPr lang="en-US" sz="2000" u="sng" dirty="0">
                <a:latin typeface="Arial Rounded MT Bold" panose="020F0704030504030204" pitchFamily="34" charset="77"/>
              </a:rPr>
              <a:t>Institution as a whole</a:t>
            </a:r>
            <a:r>
              <a:rPr lang="en-US" sz="2000" dirty="0">
                <a:latin typeface="Arial Rounded MT Bold" panose="020F0704030504030204" pitchFamily="34" charset="77"/>
              </a:rPr>
              <a:t> meet the requirement?</a:t>
            </a:r>
          </a:p>
          <a:p>
            <a:pPr algn="ctr"/>
            <a:endParaRPr lang="en-US" sz="2000" b="1" dirty="0">
              <a:latin typeface="Arial Rounded MT Bold" panose="020F0704030504030204" pitchFamily="34" charset="77"/>
            </a:endParaRPr>
          </a:p>
          <a:p>
            <a:pPr algn="ctr"/>
            <a:r>
              <a:rPr lang="en-US" sz="2000" b="1" dirty="0">
                <a:latin typeface="Arial Rounded MT Bold" panose="020F0704030504030204" pitchFamily="34" charset="77"/>
              </a:rPr>
              <a:t>Need more help? See R15 page at </a:t>
            </a:r>
            <a:r>
              <a:rPr lang="en-US" sz="2000" b="1" dirty="0" err="1">
                <a:latin typeface="Arial Rounded MT Bold" panose="020F0704030504030204" pitchFamily="34" charset="77"/>
              </a:rPr>
              <a:t>grants.nih.gov</a:t>
            </a:r>
            <a:endParaRPr lang="en-US" sz="2000" b="1" dirty="0">
              <a:latin typeface="Arial Rounded MT Bold" panose="020F0704030504030204" pitchFamily="34" charset="77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B70D61-AD67-43B3-9D5C-8FA6BA3BBA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526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6C36BB-2A71-DC47-84F6-5A9F734FF5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0708" y="413732"/>
            <a:ext cx="7007517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How do I document eligibility?</a:t>
            </a:r>
          </a:p>
        </p:txBody>
      </p:sp>
      <p:pic>
        <p:nvPicPr>
          <p:cNvPr id="14" name="Picture 13" descr="Stressed woman facing computer">
            <a:extLst>
              <a:ext uri="{FF2B5EF4-FFF2-40B4-BE49-F238E27FC236}">
                <a16:creationId xmlns:a16="http://schemas.microsoft.com/office/drawing/2014/main" id="{042C4752-E95D-574D-BB05-2D3FEBA88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17" y="2050256"/>
            <a:ext cx="7007516" cy="4671221"/>
          </a:xfrm>
          <a:prstGeom prst="rect">
            <a:avLst/>
          </a:prstGeom>
        </p:spPr>
      </p:pic>
      <p:sp>
        <p:nvSpPr>
          <p:cNvPr id="16" name="Cloud Callout 15">
            <a:extLst>
              <a:ext uri="{FF2B5EF4-FFF2-40B4-BE49-F238E27FC236}">
                <a16:creationId xmlns:a16="http://schemas.microsoft.com/office/drawing/2014/main" id="{0B0841B4-5647-C945-B69B-04BB28533B04}"/>
              </a:ext>
            </a:extLst>
          </p:cNvPr>
          <p:cNvSpPr/>
          <p:nvPr/>
        </p:nvSpPr>
        <p:spPr>
          <a:xfrm>
            <a:off x="7716818" y="919778"/>
            <a:ext cx="4475182" cy="2969111"/>
          </a:xfrm>
          <a:prstGeom prst="cloudCallout">
            <a:avLst>
              <a:gd name="adj1" fmla="val -67227"/>
              <a:gd name="adj2" fmla="val 33514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Oh no, I forgot to upload a signed letter from my Provost or similar institutional official verifying that my institution meets the eligibility criteria!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EB9524-F83E-B54F-852F-C2FA12DFA582}"/>
              </a:ext>
            </a:extLst>
          </p:cNvPr>
          <p:cNvSpPr txBox="1"/>
          <p:nvPr/>
        </p:nvSpPr>
        <p:spPr>
          <a:xfrm>
            <a:off x="8090452" y="4737893"/>
            <a:ext cx="3560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ounded MT Bold" panose="020F0704030504030204" pitchFamily="34" charset="77"/>
              </a:rPr>
              <a:t>Don’t let this be you!</a:t>
            </a:r>
          </a:p>
          <a:p>
            <a:pPr algn="ctr"/>
            <a:r>
              <a:rPr lang="en-US" dirty="0">
                <a:latin typeface="Arial Rounded MT Bold" panose="020F0704030504030204" pitchFamily="34" charset="77"/>
              </a:rPr>
              <a:t>Your application will be withdrawn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4AEEF6-7004-D347-9C70-A50EA123A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07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19B7C2-F3FF-D94B-B615-5E42B0A0419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6225" y="318052"/>
            <a:ext cx="10971143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Am I eligible to apply for an R15?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9EDAC4-10E1-1E42-92D7-AE616B523C10}"/>
              </a:ext>
            </a:extLst>
          </p:cNvPr>
          <p:cNvSpPr txBox="1"/>
          <p:nvPr/>
        </p:nvSpPr>
        <p:spPr>
          <a:xfrm>
            <a:off x="383963" y="1983160"/>
            <a:ext cx="2259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Rounded MT Bold" panose="020F0704030504030204" pitchFamily="34" charset="77"/>
              </a:rPr>
              <a:t>All PIs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471805-B304-3143-99D4-DA517302A9C9}"/>
              </a:ext>
            </a:extLst>
          </p:cNvPr>
          <p:cNvSpPr txBox="1"/>
          <p:nvPr/>
        </p:nvSpPr>
        <p:spPr>
          <a:xfrm>
            <a:off x="3242319" y="1755336"/>
            <a:ext cx="8408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Primary appointment at an eligible institution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Cannot be the PI of another NIH </a:t>
            </a:r>
            <a:r>
              <a:rPr lang="en-US" u="sng" dirty="0">
                <a:latin typeface="Arial Rounded MT Bold" panose="020F0704030504030204" pitchFamily="34" charset="77"/>
              </a:rPr>
              <a:t>R</a:t>
            </a:r>
            <a:r>
              <a:rPr lang="en-US" dirty="0">
                <a:latin typeface="Arial Rounded MT Bold" panose="020F0704030504030204" pitchFamily="34" charset="77"/>
              </a:rPr>
              <a:t>esearch grant at time of award (other roles OK)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9AA62F-396B-BB4A-B029-A69D2B720670}"/>
              </a:ext>
            </a:extLst>
          </p:cNvPr>
          <p:cNvSpPr txBox="1"/>
          <p:nvPr/>
        </p:nvSpPr>
        <p:spPr>
          <a:xfrm>
            <a:off x="383963" y="4079971"/>
            <a:ext cx="2259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Rounded MT Bold" panose="020F0704030504030204" pitchFamily="34" charset="77"/>
              </a:rPr>
              <a:t>Collaborators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0ACD89-5A06-AD4C-8890-ABFB35F83F18}"/>
              </a:ext>
            </a:extLst>
          </p:cNvPr>
          <p:cNvSpPr txBox="1"/>
          <p:nvPr/>
        </p:nvSpPr>
        <p:spPr>
          <a:xfrm>
            <a:off x="3242318" y="3341308"/>
            <a:ext cx="87575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Do not need to meet these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But… remember the goals of the R15!</a:t>
            </a:r>
          </a:p>
          <a:p>
            <a:r>
              <a:rPr lang="en-US" dirty="0">
                <a:latin typeface="Arial Rounded MT Bold" panose="020F0704030504030204" pitchFamily="34" charset="77"/>
              </a:rPr>
              <a:t>	does this “strengthen research environment”?</a:t>
            </a:r>
          </a:p>
          <a:p>
            <a:r>
              <a:rPr lang="en-US" dirty="0">
                <a:latin typeface="Arial Rounded MT Bold" panose="020F0704030504030204" pitchFamily="34" charset="77"/>
              </a:rPr>
              <a:t>	does this engage students at your institution?</a:t>
            </a:r>
          </a:p>
          <a:p>
            <a:r>
              <a:rPr lang="en-US" dirty="0">
                <a:latin typeface="Arial Rounded MT Bold" panose="020F0704030504030204" pitchFamily="34" charset="77"/>
              </a:rPr>
              <a:t>	is most of the work being done at your institution?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674FD5-3B77-4BD7-A6FF-8C1BDBF4B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87801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for Grey backgrounds">
      <a:dk1>
        <a:srgbClr val="001A56"/>
      </a:dk1>
      <a:lt1>
        <a:srgbClr val="FFFFFF"/>
      </a:lt1>
      <a:dk2>
        <a:srgbClr val="616165"/>
      </a:dk2>
      <a:lt2>
        <a:srgbClr val="5FE0D3"/>
      </a:lt2>
      <a:accent1>
        <a:srgbClr val="000064"/>
      </a:accent1>
      <a:accent2>
        <a:srgbClr val="FE7F01"/>
      </a:accent2>
      <a:accent3>
        <a:srgbClr val="5C1E9E"/>
      </a:accent3>
      <a:accent4>
        <a:srgbClr val="00BC0E"/>
      </a:accent4>
      <a:accent5>
        <a:srgbClr val="000000"/>
      </a:accent5>
      <a:accent6>
        <a:srgbClr val="04164E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HGRI_White2020_16_9" id="{E8001963-AA23-D548-889F-E91F8119BC61}" vid="{58C332C1-4962-7949-8910-2CE268C725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002DE325B4434C8407F2BB379023F4" ma:contentTypeVersion="13" ma:contentTypeDescription="Create a new document." ma:contentTypeScope="" ma:versionID="476e873166ae8478b0d17a674a725b4a">
  <xsd:schema xmlns:xsd="http://www.w3.org/2001/XMLSchema" xmlns:xs="http://www.w3.org/2001/XMLSchema" xmlns:p="http://schemas.microsoft.com/office/2006/metadata/properties" xmlns:ns2="64948b15-7def-430b-8648-1feb819ee410" xmlns:ns3="6bc68b66-932e-422c-b9b0-23fd53127af9" targetNamespace="http://schemas.microsoft.com/office/2006/metadata/properties" ma:root="true" ma:fieldsID="427813e36bbbb4baf921046a170b8e90" ns2:_="" ns3:_="">
    <xsd:import namespace="64948b15-7def-430b-8648-1feb819ee410"/>
    <xsd:import namespace="6bc68b66-932e-422c-b9b0-23fd53127af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48b15-7def-430b-8648-1feb819ee41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c68b66-932e-422c-b9b0-23fd53127a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0D3F19-82C5-4865-BD46-10839643B914}"/>
</file>

<file path=customXml/itemProps2.xml><?xml version="1.0" encoding="utf-8"?>
<ds:datastoreItem xmlns:ds="http://schemas.openxmlformats.org/officeDocument/2006/customXml" ds:itemID="{2C10EB2C-71A9-4FF1-A741-245193F6E39F}"/>
</file>

<file path=customXml/itemProps3.xml><?xml version="1.0" encoding="utf-8"?>
<ds:datastoreItem xmlns:ds="http://schemas.openxmlformats.org/officeDocument/2006/customXml" ds:itemID="{7BD4FFCB-BC5E-42CA-AFA0-5DEAEAE5901C}"/>
</file>

<file path=docProps/app.xml><?xml version="1.0" encoding="utf-8"?>
<Properties xmlns="http://schemas.openxmlformats.org/officeDocument/2006/extended-properties" xmlns:vt="http://schemas.openxmlformats.org/officeDocument/2006/docPropsVTypes">
  <Template>2_Custom Design</Template>
  <TotalTime>12498</TotalTime>
  <Words>970</Words>
  <Application>Microsoft Office PowerPoint</Application>
  <PresentationFormat>Widescreen</PresentationFormat>
  <Paragraphs>202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Narrow</vt:lpstr>
      <vt:lpstr>Arial Rounded MT Bold</vt:lpstr>
      <vt:lpstr>Calibri</vt:lpstr>
      <vt:lpstr>2_Custom Design</vt:lpstr>
      <vt:lpstr>The NIH R15 Program:  AREA and REAP</vt:lpstr>
      <vt:lpstr>Today, you will learn…</vt:lpstr>
      <vt:lpstr>What is the goal of the R15 program?</vt:lpstr>
      <vt:lpstr>The R15 at a glance</vt:lpstr>
      <vt:lpstr>How is the R15 different from an R01?</vt:lpstr>
      <vt:lpstr>Two sets of Funding Opportunity Announcements for different types of institutions</vt:lpstr>
      <vt:lpstr>Is my institution eligible for the R15?</vt:lpstr>
      <vt:lpstr>How do I document eligibility?</vt:lpstr>
      <vt:lpstr>Am I eligible to apply for an R15?</vt:lpstr>
      <vt:lpstr>It’s time to put your application together!</vt:lpstr>
      <vt:lpstr>Program Officers are here to help you!</vt:lpstr>
      <vt:lpstr>The art of crafting a successful R15 application</vt:lpstr>
      <vt:lpstr>Writing the Research Strategy</vt:lpstr>
      <vt:lpstr>Involvement of students is a major goal of the R15</vt:lpstr>
      <vt:lpstr>Putting the budget together</vt:lpstr>
      <vt:lpstr>Where are R15 applications reviewed?</vt:lpstr>
      <vt:lpstr>Help your reviewers by writing a great application!</vt:lpstr>
      <vt:lpstr>Your summary statement</vt:lpstr>
      <vt:lpstr>Final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NIH R15 Program:  AREA and REAP</dc:title>
  <dc:creator>Lisa Chadwick</dc:creator>
  <cp:lastModifiedBy>Cummins, Sheri (NIH/OD) [E]</cp:lastModifiedBy>
  <cp:revision>6</cp:revision>
  <dcterms:created xsi:type="dcterms:W3CDTF">2021-10-08T20:17:29Z</dcterms:created>
  <dcterms:modified xsi:type="dcterms:W3CDTF">2021-10-21T15:17:26Z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0x0101005E002DE325B4434C8407F2BB379023F4</vt:lpwstr>
  </property>
</Properties>
</file>